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61" r:id="rId6"/>
    <p:sldId id="262" r:id="rId7"/>
    <p:sldId id="263" r:id="rId8"/>
    <p:sldId id="264" r:id="rId9"/>
    <p:sldId id="272" r:id="rId10"/>
    <p:sldId id="265" r:id="rId11"/>
    <p:sldId id="266" r:id="rId12"/>
  </p:sldIdLst>
  <p:sldSz cx="9144000" cy="5143500" type="screen16x9"/>
  <p:notesSz cx="6858000" cy="9144000"/>
  <p:custDataLst>
    <p:tags r:id="rId1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6" d="100"/>
          <a:sy n="86" d="100"/>
        </p:scale>
        <p:origin x="-810" y="-78"/>
      </p:cViewPr>
      <p:guideLst>
        <p:guide orient="horz" pos="214"/>
        <p:guide orient="horz" pos="3026"/>
        <p:guide orient="horz" pos="1620"/>
        <p:guide pos="2880"/>
        <p:guide pos="5511"/>
        <p:guide pos="2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D0D72-FD11-48C1-9860-90A82B1F1235}" type="datetimeFigureOut">
              <a:rPr lang="ru-RU" smtClean="0"/>
              <a:pPr/>
              <a:t>26.09.2016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B2B4-6C17-4FD9-8800-3D81A6C9D60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769177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D0D72-FD11-48C1-9860-90A82B1F1235}" type="datetimeFigureOut">
              <a:rPr lang="ru-RU" smtClean="0"/>
              <a:pPr/>
              <a:t>26.09.2016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B2B4-6C17-4FD9-8800-3D81A6C9D60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63645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D0D72-FD11-48C1-9860-90A82B1F1235}" type="datetimeFigureOut">
              <a:rPr lang="ru-RU" smtClean="0"/>
              <a:pPr/>
              <a:t>26.09.2016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B2B4-6C17-4FD9-8800-3D81A6C9D60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26257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D0D72-FD11-48C1-9860-90A82B1F1235}" type="datetimeFigureOut">
              <a:rPr lang="ru-RU" smtClean="0"/>
              <a:pPr/>
              <a:t>26.09.2016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B2B4-6C17-4FD9-8800-3D81A6C9D60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93262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D0D72-FD11-48C1-9860-90A82B1F1235}" type="datetimeFigureOut">
              <a:rPr lang="ru-RU" smtClean="0"/>
              <a:pPr/>
              <a:t>26.09.2016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B2B4-6C17-4FD9-8800-3D81A6C9D60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41943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D0D72-FD11-48C1-9860-90A82B1F1235}" type="datetimeFigureOut">
              <a:rPr lang="ru-RU" smtClean="0"/>
              <a:pPr/>
              <a:t>26.09.2016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B2B4-6C17-4FD9-8800-3D81A6C9D60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2670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D0D72-FD11-48C1-9860-90A82B1F1235}" type="datetimeFigureOut">
              <a:rPr lang="ru-RU" smtClean="0"/>
              <a:pPr/>
              <a:t>26.09.2016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B2B4-6C17-4FD9-8800-3D81A6C9D60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00188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D0D72-FD11-48C1-9860-90A82B1F1235}" type="datetimeFigureOut">
              <a:rPr lang="ru-RU" smtClean="0"/>
              <a:pPr/>
              <a:t>26.09.2016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B2B4-6C17-4FD9-8800-3D81A6C9D60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41115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D0D72-FD11-48C1-9860-90A82B1F1235}" type="datetimeFigureOut">
              <a:rPr lang="ru-RU" smtClean="0"/>
              <a:pPr/>
              <a:t>26.09.2016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B2B4-6C17-4FD9-8800-3D81A6C9D60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99859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D0D72-FD11-48C1-9860-90A82B1F1235}" type="datetimeFigureOut">
              <a:rPr lang="ru-RU" smtClean="0"/>
              <a:pPr/>
              <a:t>26.09.2016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B2B4-6C17-4FD9-8800-3D81A6C9D60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38276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D0D72-FD11-48C1-9860-90A82B1F1235}" type="datetimeFigureOut">
              <a:rPr lang="ru-RU" smtClean="0"/>
              <a:pPr/>
              <a:t>26.09.2016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B2B4-6C17-4FD9-8800-3D81A6C9D60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55508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D0D72-FD11-48C1-9860-90A82B1F1235}" type="datetimeFigureOut">
              <a:rPr lang="ru-RU" smtClean="0"/>
              <a:pPr/>
              <a:t>26.09.2016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E6B2B4-6C17-4FD9-8800-3D81A6C9D60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88998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0" Type="http://schemas.openxmlformats.org/officeDocument/2006/relationships/image" Target="../media/image13.png"/><Relationship Id="rId4" Type="http://schemas.microsoft.com/office/2007/relationships/hdphoto" Target="../media/hdphoto1.wdp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image" Target="../media/image27.png"/><Relationship Id="rId16" Type="http://schemas.openxmlformats.org/officeDocument/2006/relationships/image" Target="../media/image41.png"/><Relationship Id="rId20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19" Type="http://schemas.openxmlformats.org/officeDocument/2006/relationships/image" Target="../media/image44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2.png"/><Relationship Id="rId7" Type="http://schemas.openxmlformats.org/officeDocument/2006/relationships/image" Target="../media/image5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30.png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1074" y="339725"/>
            <a:ext cx="83534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tx2"/>
                </a:solidFill>
              </a:rPr>
              <a:t>Превращение энергии при колебательном движении. Вынужденные </a:t>
            </a:r>
            <a:r>
              <a:rPr lang="ru-RU" sz="4000" b="1" dirty="0" smtClean="0">
                <a:solidFill>
                  <a:schemeClr val="tx2"/>
                </a:solidFill>
              </a:rPr>
              <a:t>колебания </a:t>
            </a:r>
            <a:endParaRPr lang="ru-RU" sz="4000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37785" y="2586808"/>
            <a:ext cx="417671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Все перемены в натуре случающиеся, такого суть состояния, что, сколько чего у одного тела отнимается, столько присовокупится к другому</a:t>
            </a:r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6687981" y="4171895"/>
            <a:ext cx="20265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М. В. Ломоносов</a:t>
            </a:r>
            <a:endParaRPr lang="ru-RU" sz="2000" dirty="0"/>
          </a:p>
        </p:txBody>
      </p:sp>
      <p:pic>
        <p:nvPicPr>
          <p:cNvPr id="1026" name="Picture 2" descr="http://ido.tsu.ru/schools/physmat/data/res/mehanika/uchpos/text/7/clip_image186.gi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2659"/>
          <a:stretch/>
        </p:blipFill>
        <p:spPr bwMode="auto">
          <a:xfrm>
            <a:off x="1187624" y="2345828"/>
            <a:ext cx="2304256" cy="2592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3984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4569692" y="0"/>
            <a:ext cx="4574308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603468" y="2041508"/>
                <a:ext cx="3585084" cy="1060483"/>
              </a:xfrm>
              <a:prstGeom prst="rect">
                <a:avLst/>
              </a:prstGeom>
              <a:gradFill flip="none" rotWithShape="1">
                <a:gsLst>
                  <a:gs pos="0">
                    <a:srgbClr val="00B050">
                      <a:tint val="66000"/>
                      <a:satMod val="160000"/>
                    </a:srgbClr>
                  </a:gs>
                  <a:gs pos="50000">
                    <a:srgbClr val="00B050">
                      <a:tint val="44500"/>
                      <a:satMod val="160000"/>
                    </a:srgbClr>
                  </a:gs>
                  <a:gs pos="100000">
                    <a:srgbClr val="00B050">
                      <a:tint val="23500"/>
                      <a:satMod val="160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𝐴</m:t>
                      </m:r>
                      <m:func>
                        <m:func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sz="28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80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ru-RU" sz="2800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ru-RU" sz="2800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2800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𝑇</m:t>
                                  </m:r>
                                </m:den>
                              </m:f>
                              <m:r>
                                <a:rPr lang="en-US" sz="28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r>
                                <a:rPr lang="en-US" sz="28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sz="28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𝜑</m:t>
                              </m:r>
                              <m:r>
                                <a:rPr lang="en-US" sz="2800" i="1" baseline="-2500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ru-RU" sz="28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468" y="2041508"/>
                <a:ext cx="3585084" cy="1060483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Прямоугольник 6"/>
              <p:cNvSpPr/>
              <p:nvPr/>
            </p:nvSpPr>
            <p:spPr>
              <a:xfrm>
                <a:off x="4572002" y="339725"/>
                <a:ext cx="4176711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>
                    <a:solidFill>
                      <a:srgbClr val="C00000"/>
                    </a:solidFill>
                  </a:rPr>
                  <a:t>Амплитуда колебаний </a:t>
                </a:r>
                <a14:m>
                  <m:oMath xmlns:m="http://schemas.openxmlformats.org/officeDocument/2006/math">
                    <m:r>
                      <a:rPr lang="ru-RU" i="1">
                        <a:solidFill>
                          <a:srgbClr val="1F497D"/>
                        </a:solidFill>
                        <a:latin typeface="Cambria Math"/>
                      </a:rPr>
                      <m:t>(</m:t>
                    </m:r>
                    <m:r>
                      <a:rPr lang="en-US" i="1">
                        <a:solidFill>
                          <a:srgbClr val="1F497D"/>
                        </a:solidFill>
                        <a:latin typeface="Cambria Math"/>
                      </a:rPr>
                      <m:t>𝐴</m:t>
                    </m:r>
                    <m:r>
                      <a:rPr lang="ru-RU" i="1">
                        <a:solidFill>
                          <a:srgbClr val="1F497D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ru-RU" dirty="0">
                    <a:solidFill>
                      <a:prstClr val="black"/>
                    </a:solidFill>
                  </a:rPr>
                  <a:t> — максимальное смещение тела от положения равновесия.</a:t>
                </a:r>
              </a:p>
            </p:txBody>
          </p:sp>
        </mc:Choice>
        <mc:Fallback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2" y="339725"/>
                <a:ext cx="4176711" cy="923330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1168" t="-3311" b="-993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Прямая со стрелкой 12"/>
          <p:cNvCxnSpPr/>
          <p:nvPr/>
        </p:nvCxnSpPr>
        <p:spPr>
          <a:xfrm>
            <a:off x="1153067" y="1417462"/>
            <a:ext cx="396660" cy="94092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2017163" y="2987791"/>
            <a:ext cx="576064" cy="60016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V="1">
            <a:off x="3606901" y="2862445"/>
            <a:ext cx="0" cy="7255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23375" y="1065171"/>
            <a:ext cx="1259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Амплитуда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49727" y="3587956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Период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944328" y="3568148"/>
            <a:ext cx="1325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Начальная фаза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2" name="TextBox 21"/>
              <p:cNvSpPr txBox="1"/>
              <p:nvPr/>
            </p:nvSpPr>
            <p:spPr>
              <a:xfrm>
                <a:off x="4580252" y="3397369"/>
                <a:ext cx="417671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>
                    <a:solidFill>
                      <a:srgbClr val="C00000"/>
                    </a:solidFill>
                  </a:rPr>
                  <a:t>Фаза колебаний </a:t>
                </a:r>
                <a14:m>
                  <m:oMath xmlns:m="http://schemas.openxmlformats.org/officeDocument/2006/math">
                    <m:r>
                      <a:rPr lang="ru-RU" i="1">
                        <a:solidFill>
                          <a:srgbClr val="1F497D"/>
                        </a:solidFill>
                        <a:latin typeface="Cambria Math"/>
                      </a:rPr>
                      <m:t>(</m:t>
                    </m:r>
                    <m:r>
                      <a:rPr lang="ru-RU" i="1">
                        <a:solidFill>
                          <a:srgbClr val="1F497D"/>
                        </a:solidFill>
                        <a:latin typeface="Cambria Math"/>
                        <a:ea typeface="Cambria Math"/>
                      </a:rPr>
                      <m:t>𝜔</m:t>
                    </m:r>
                    <m:r>
                      <a:rPr lang="en-US" i="1">
                        <a:solidFill>
                          <a:srgbClr val="1F497D"/>
                        </a:solidFill>
                        <a:latin typeface="Cambria Math"/>
                        <a:ea typeface="Cambria Math"/>
                      </a:rPr>
                      <m:t>𝑡</m:t>
                    </m:r>
                    <m:r>
                      <a:rPr lang="en-US" i="1">
                        <a:solidFill>
                          <a:srgbClr val="1F497D"/>
                        </a:solidFill>
                        <a:latin typeface="Cambria Math"/>
                        <a:ea typeface="Cambria Math"/>
                      </a:rPr>
                      <m:t>+</m:t>
                    </m:r>
                    <m:r>
                      <a:rPr lang="en-US" i="1">
                        <a:solidFill>
                          <a:srgbClr val="1F497D"/>
                        </a:solidFill>
                        <a:latin typeface="Cambria Math"/>
                        <a:ea typeface="Cambria Math"/>
                      </a:rPr>
                      <m:t>𝜑</m:t>
                    </m:r>
                    <m:r>
                      <a:rPr lang="en-US" i="1" baseline="-25000">
                        <a:solidFill>
                          <a:srgbClr val="1F497D"/>
                        </a:solidFill>
                        <a:latin typeface="Cambria Math"/>
                        <a:ea typeface="Cambria Math"/>
                      </a:rPr>
                      <m:t>0</m:t>
                    </m:r>
                    <m:r>
                      <a:rPr lang="ru-RU" i="1">
                        <a:solidFill>
                          <a:srgbClr val="1F497D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ru-RU" dirty="0">
                    <a:solidFill>
                      <a:prstClr val="black"/>
                    </a:solidFill>
                  </a:rPr>
                  <a:t>— аргумент, который определяет состояние колебательной системы в любой момент времени</a:t>
                </a:r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0252" y="3397369"/>
                <a:ext cx="4176710" cy="1200329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1166" t="-2538" b="-710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Левая фигурная скобка 28"/>
          <p:cNvSpPr/>
          <p:nvPr/>
        </p:nvSpPr>
        <p:spPr>
          <a:xfrm rot="5400000" flipV="1">
            <a:off x="2950710" y="1020641"/>
            <a:ext cx="311955" cy="1778498"/>
          </a:xfrm>
          <a:prstGeom prst="leftBrace">
            <a:avLst>
              <a:gd name="adj1" fmla="val 34358"/>
              <a:gd name="adj2" fmla="val 50000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217437" y="1376125"/>
            <a:ext cx="1778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Фаза колебаний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7" name="Прямоугольник 26"/>
              <p:cNvSpPr/>
              <p:nvPr/>
            </p:nvSpPr>
            <p:spPr>
              <a:xfrm>
                <a:off x="4569692" y="1321524"/>
                <a:ext cx="4176711" cy="861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>
                    <a:solidFill>
                      <a:srgbClr val="C00000"/>
                    </a:solidFill>
                  </a:rPr>
                  <a:t>Период колебаний </a:t>
                </a:r>
                <a14:m>
                  <m:oMath xmlns:m="http://schemas.openxmlformats.org/officeDocument/2006/math">
                    <m:r>
                      <a:rPr lang="ru-RU" i="1">
                        <a:solidFill>
                          <a:srgbClr val="1F497D"/>
                        </a:solidFill>
                        <a:latin typeface="Cambria Math"/>
                      </a:rPr>
                      <m:t>(</m:t>
                    </m:r>
                    <m:r>
                      <a:rPr lang="en-US" i="1">
                        <a:solidFill>
                          <a:srgbClr val="1F497D"/>
                        </a:solidFill>
                        <a:latin typeface="Cambria Math"/>
                      </a:rPr>
                      <m:t>𝑇</m:t>
                    </m:r>
                    <m:r>
                      <a:rPr lang="ru-RU" i="1">
                        <a:solidFill>
                          <a:srgbClr val="1F497D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ru-RU" dirty="0">
                    <a:solidFill>
                      <a:srgbClr val="1F497D"/>
                    </a:solidFill>
                  </a:rPr>
                  <a:t> </a:t>
                </a:r>
                <a:r>
                  <a:rPr lang="ru-RU" sz="1600" dirty="0">
                    <a:solidFill>
                      <a:prstClr val="black"/>
                    </a:solidFill>
                  </a:rPr>
                  <a:t>— промежуток времени, в течение которого тело совершает одно полное колебание. </a:t>
                </a:r>
                <a:endParaRPr lang="ru-RU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27" name="Прямоугольник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9692" y="1321524"/>
                <a:ext cx="4176711" cy="861774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l="-1314" t="-3546" b="-85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8" name="Прямоугольник 27"/>
              <p:cNvSpPr/>
              <p:nvPr/>
            </p:nvSpPr>
            <p:spPr>
              <a:xfrm>
                <a:off x="4569690" y="2317311"/>
                <a:ext cx="4176713" cy="861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>
                    <a:solidFill>
                      <a:srgbClr val="C00000"/>
                    </a:solidFill>
                  </a:rPr>
                  <a:t>Частота</a:t>
                </a:r>
                <a:r>
                  <a:rPr lang="en-US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1F497D"/>
                        </a:solidFill>
                        <a:latin typeface="Cambria Math"/>
                      </a:rPr>
                      <m:t>(</m:t>
                    </m:r>
                    <m:r>
                      <a:rPr lang="en-US" i="1">
                        <a:solidFill>
                          <a:srgbClr val="1F497D"/>
                        </a:solidFill>
                        <a:latin typeface="Cambria Math"/>
                        <a:ea typeface="Cambria Math"/>
                      </a:rPr>
                      <m:t>𝜈</m:t>
                    </m:r>
                    <m:r>
                      <a:rPr lang="en-US" i="1">
                        <a:solidFill>
                          <a:srgbClr val="1F497D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ru-RU" dirty="0">
                    <a:solidFill>
                      <a:srgbClr val="1F497D"/>
                    </a:solidFill>
                  </a:rPr>
                  <a:t> </a:t>
                </a:r>
                <a:r>
                  <a:rPr lang="ru-RU" sz="1600" dirty="0">
                    <a:solidFill>
                      <a:prstClr val="black"/>
                    </a:solidFill>
                  </a:rPr>
                  <a:t>— это величина обратная периоду и равная числу полных колебаний, совершаемых за 1 секунду.</a:t>
                </a:r>
              </a:p>
            </p:txBody>
          </p:sp>
        </mc:Choice>
        <mc:Fallback>
          <p:sp>
            <p:nvSpPr>
              <p:cNvPr id="28" name="Прямоугольник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9690" y="2317311"/>
                <a:ext cx="4176713" cy="861774"/>
              </a:xfrm>
              <a:prstGeom prst="rect">
                <a:avLst/>
              </a:prstGeom>
              <a:blipFill rotWithShape="1">
                <a:blip r:embed="rId6" cstate="print"/>
                <a:stretch>
                  <a:fillRect l="-1314" t="-3521" b="-774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8426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19" grpId="0"/>
      <p:bldP spid="20" grpId="0"/>
      <p:bldP spid="21" grpId="0"/>
      <p:bldP spid="22" grpId="0" animBg="1"/>
      <p:bldP spid="29" grpId="0" animBg="1"/>
      <p:bldP spid="30" grpId="0"/>
      <p:bldP spid="27" grpId="0" animBg="1"/>
      <p:bldP spid="2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Группа 107"/>
          <p:cNvGrpSpPr/>
          <p:nvPr/>
        </p:nvGrpSpPr>
        <p:grpSpPr>
          <a:xfrm>
            <a:off x="231309" y="2099004"/>
            <a:ext cx="2900529" cy="1249835"/>
            <a:chOff x="363501" y="2676950"/>
            <a:chExt cx="2900529" cy="1249835"/>
          </a:xfrm>
        </p:grpSpPr>
        <p:grpSp>
          <p:nvGrpSpPr>
            <p:cNvPr id="103" name="Группа 102"/>
            <p:cNvGrpSpPr/>
            <p:nvPr/>
          </p:nvGrpSpPr>
          <p:grpSpPr>
            <a:xfrm>
              <a:off x="606463" y="2676950"/>
              <a:ext cx="1457190" cy="1142911"/>
              <a:chOff x="606463" y="2676950"/>
              <a:chExt cx="1457190" cy="1142911"/>
            </a:xfrm>
          </p:grpSpPr>
          <p:pic>
            <p:nvPicPr>
              <p:cNvPr id="91" name="Picture 2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10971" b="60652"/>
              <a:stretch/>
            </p:blipFill>
            <p:spPr bwMode="auto">
              <a:xfrm rot="5400000" flipH="1" flipV="1">
                <a:off x="413068" y="2870345"/>
                <a:ext cx="1116992" cy="7302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07" name="Picture 2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39372" b="42562"/>
              <a:stretch/>
            </p:blipFill>
            <p:spPr bwMode="auto">
              <a:xfrm rot="5400000" flipH="1" flipV="1">
                <a:off x="1127171" y="2883379"/>
                <a:ext cx="1116992" cy="7559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92" name="Рисунок 9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ackgroundRemoval t="0" b="54697" l="0" r="100000">
                          <a14:foregroundMark x1="12242" y1="38333" x2="12242" y2="38333"/>
                          <a14:foregroundMark x1="13037" y1="38485" x2="69793" y2="38182"/>
                          <a14:foregroundMark x1="5882" y1="40606" x2="6518" y2="41061"/>
                          <a14:foregroundMark x1="6677" y1="41364" x2="92846" y2="41364"/>
                          <a14:foregroundMark x1="93323" y1="41212" x2="93482" y2="7727"/>
                          <a14:foregroundMark x1="90302" y1="33333" x2="90143" y2="8485"/>
                          <a14:foregroundMark x1="90143" y1="8182" x2="90143" y2="8182"/>
                          <a14:foregroundMark x1="90302" y1="7879" x2="90302" y2="7879"/>
                          <a14:backgroundMark x1="19714" y1="26818" x2="50079" y2="9848"/>
                          <a14:backgroundMark x1="42448" y1="17727" x2="62321" y2="24394"/>
                          <a14:backgroundMark x1="45151" y1="28030" x2="59618" y2="18485"/>
                          <a14:backgroundMark x1="40064" y1="32121" x2="53259" y2="1363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6685" t="10500" b="44884"/>
            <a:stretch/>
          </p:blipFill>
          <p:spPr>
            <a:xfrm flipH="1">
              <a:off x="363501" y="2702869"/>
              <a:ext cx="2900529" cy="1223916"/>
            </a:xfrm>
            <a:prstGeom prst="rect">
              <a:avLst/>
            </a:prstGeom>
          </p:spPr>
        </p:pic>
      </p:grpSp>
      <p:grpSp>
        <p:nvGrpSpPr>
          <p:cNvPr id="86" name="Группа 85"/>
          <p:cNvGrpSpPr/>
          <p:nvPr/>
        </p:nvGrpSpPr>
        <p:grpSpPr>
          <a:xfrm flipH="1">
            <a:off x="226667" y="531678"/>
            <a:ext cx="2905172" cy="1223916"/>
            <a:chOff x="609610" y="843558"/>
            <a:chExt cx="2905172" cy="1223916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0971" b="42562"/>
            <a:stretch/>
          </p:blipFill>
          <p:spPr bwMode="auto">
            <a:xfrm rot="16200000" flipV="1">
              <a:off x="1782549" y="392649"/>
              <a:ext cx="1073806" cy="19756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4" name="Рисунок 8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ackgroundRemoval t="0" b="54697" l="0" r="100000">
                          <a14:foregroundMark x1="12242" y1="38333" x2="12242" y2="38333"/>
                          <a14:foregroundMark x1="13037" y1="38485" x2="69793" y2="38182"/>
                          <a14:foregroundMark x1="5882" y1="40606" x2="6518" y2="41061"/>
                          <a14:foregroundMark x1="6677" y1="41364" x2="92846" y2="41364"/>
                          <a14:foregroundMark x1="93323" y1="41212" x2="93482" y2="7727"/>
                          <a14:foregroundMark x1="90302" y1="33333" x2="90143" y2="8485"/>
                          <a14:foregroundMark x1="90143" y1="8182" x2="90143" y2="8182"/>
                          <a14:foregroundMark x1="90302" y1="7879" x2="90302" y2="7879"/>
                          <a14:backgroundMark x1="19714" y1="26818" x2="50079" y2="9848"/>
                          <a14:backgroundMark x1="42448" y1="17727" x2="62321" y2="24394"/>
                          <a14:backgroundMark x1="45151" y1="28030" x2="59618" y2="18485"/>
                          <a14:backgroundMark x1="40064" y1="32121" x2="53259" y2="1363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6685" t="10500" b="44884"/>
            <a:stretch/>
          </p:blipFill>
          <p:spPr>
            <a:xfrm>
              <a:off x="609610" y="843558"/>
              <a:ext cx="2905172" cy="1223916"/>
            </a:xfrm>
            <a:prstGeom prst="rect">
              <a:avLst/>
            </a:prstGeom>
          </p:spPr>
        </p:pic>
      </p:grpSp>
      <p:pic>
        <p:nvPicPr>
          <p:cNvPr id="89" name="Рисунок 88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3485" b="36970" l="14944" r="58188">
                        <a14:foregroundMark x1="19396" y1="21667" x2="23370" y2="21667"/>
                        <a14:foregroundMark x1="19237" y1="21667" x2="18442" y2="21515"/>
                        <a14:foregroundMark x1="23052" y1="21667" x2="25278" y2="20758"/>
                        <a14:foregroundMark x1="24960" y1="20909" x2="27027" y2="18788"/>
                        <a14:foregroundMark x1="27027" y1="18788" x2="28935" y2="15000"/>
                        <a14:foregroundMark x1="29094" y1="15152" x2="32432" y2="11818"/>
                        <a14:foregroundMark x1="32273" y1="11970" x2="34181" y2="9848"/>
                        <a14:foregroundMark x1="34181" y1="9848" x2="40700" y2="8030"/>
                        <a14:foregroundMark x1="40700" y1="8030" x2="48013" y2="6667"/>
                        <a14:foregroundMark x1="48013" y1="6667" x2="52305" y2="6364"/>
                        <a14:foregroundMark x1="52623" y1="6212" x2="55326" y2="5606"/>
                        <a14:foregroundMark x1="55644" y1="5606" x2="56598" y2="7121"/>
                        <a14:foregroundMark x1="56439" y1="7727" x2="56439" y2="7727"/>
                        <a14:foregroundMark x1="55962" y1="8333" x2="55962" y2="8333"/>
                        <a14:foregroundMark x1="55962" y1="8182" x2="55326" y2="8788"/>
                        <a14:foregroundMark x1="49444" y1="12727" x2="51351" y2="12727"/>
                        <a14:foregroundMark x1="51510" y1="12727" x2="53736" y2="11970"/>
                        <a14:foregroundMark x1="53736" y1="11970" x2="54690" y2="11364"/>
                        <a14:foregroundMark x1="54690" y1="11364" x2="54849" y2="10152"/>
                        <a14:foregroundMark x1="36884" y1="18939" x2="38474" y2="18182"/>
                        <a14:foregroundMark x1="38633" y1="18182" x2="39746" y2="16970"/>
                        <a14:foregroundMark x1="40064" y1="17121" x2="40859" y2="16818"/>
                        <a14:foregroundMark x1="41176" y1="16818" x2="41812" y2="15909"/>
                        <a14:foregroundMark x1="41812" y1="15909" x2="43243" y2="15303"/>
                        <a14:foregroundMark x1="37202" y1="19242" x2="36725" y2="19242"/>
                        <a14:foregroundMark x1="36884" y1="19394" x2="36089" y2="24394"/>
                        <a14:foregroundMark x1="36407" y1="24697" x2="38792" y2="24697"/>
                        <a14:foregroundMark x1="39269" y1="25000" x2="40541" y2="24697"/>
                        <a14:foregroundMark x1="41017" y1="24697" x2="43243" y2="24091"/>
                        <a14:foregroundMark x1="44038" y1="24242" x2="46582" y2="23636"/>
                        <a14:foregroundMark x1="31479" y1="33788" x2="34340" y2="32273"/>
                        <a14:foregroundMark x1="34499" y1="32273" x2="37361" y2="31212"/>
                        <a14:foregroundMark x1="37520" y1="31212" x2="40700" y2="29848"/>
                        <a14:foregroundMark x1="18601" y1="33485" x2="24165" y2="32424"/>
                        <a14:foregroundMark x1="24165" y1="32576" x2="31002" y2="33636"/>
                        <a14:foregroundMark x1="26073" y1="33182" x2="28617" y2="33788"/>
                        <a14:foregroundMark x1="49285" y1="25606" x2="46582" y2="27121"/>
                        <a14:foregroundMark x1="46900" y1="23939" x2="48808" y2="23939"/>
                        <a14:backgroundMark x1="37202" y1="23939" x2="40700" y2="23636"/>
                        <a14:backgroundMark x1="36725" y1="24091" x2="36725" y2="240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003" t="3389" r="37735" b="62255"/>
          <a:stretch/>
        </p:blipFill>
        <p:spPr>
          <a:xfrm flipH="1">
            <a:off x="1175489" y="2195159"/>
            <a:ext cx="1087074" cy="798563"/>
          </a:xfrm>
          <a:prstGeom prst="rect">
            <a:avLst/>
          </a:prstGeom>
        </p:spPr>
      </p:pic>
      <p:cxnSp>
        <p:nvCxnSpPr>
          <p:cNvPr id="94" name="Прямая со стрелкой 93"/>
          <p:cNvCxnSpPr/>
          <p:nvPr/>
        </p:nvCxnSpPr>
        <p:spPr>
          <a:xfrm flipH="1">
            <a:off x="859855" y="2637858"/>
            <a:ext cx="45911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6" name="TextBox 95"/>
              <p:cNvSpPr txBox="1"/>
              <p:nvPr/>
            </p:nvSpPr>
            <p:spPr>
              <a:xfrm>
                <a:off x="2409810" y="396544"/>
                <a:ext cx="8204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𝐸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9810" y="396544"/>
                <a:ext cx="820481" cy="369332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4" name="Группа 103"/>
          <p:cNvGrpSpPr/>
          <p:nvPr/>
        </p:nvGrpSpPr>
        <p:grpSpPr>
          <a:xfrm flipH="1">
            <a:off x="4355975" y="533459"/>
            <a:ext cx="2972802" cy="1223916"/>
            <a:chOff x="541980" y="843558"/>
            <a:chExt cx="2972802" cy="1223916"/>
          </a:xfrm>
        </p:grpSpPr>
        <p:pic>
          <p:nvPicPr>
            <p:cNvPr id="105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0971" b="42562"/>
            <a:stretch/>
          </p:blipFill>
          <p:spPr bwMode="auto">
            <a:xfrm rot="16200000" flipV="1">
              <a:off x="1782549" y="392649"/>
              <a:ext cx="1073806" cy="19756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6" name="Рисунок 10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ackgroundRemoval t="0" b="54697" l="0" r="100000">
                          <a14:foregroundMark x1="12242" y1="38333" x2="12242" y2="38333"/>
                          <a14:foregroundMark x1="13037" y1="38485" x2="69793" y2="38182"/>
                          <a14:foregroundMark x1="5882" y1="40606" x2="6518" y2="41061"/>
                          <a14:foregroundMark x1="6677" y1="41364" x2="92846" y2="41364"/>
                          <a14:foregroundMark x1="93323" y1="41212" x2="93482" y2="7727"/>
                          <a14:foregroundMark x1="90302" y1="33333" x2="90143" y2="8485"/>
                          <a14:foregroundMark x1="90143" y1="8182" x2="90143" y2="8182"/>
                          <a14:foregroundMark x1="90302" y1="7879" x2="90302" y2="7879"/>
                          <a14:backgroundMark x1="19714" y1="26818" x2="50079" y2="9848"/>
                          <a14:backgroundMark x1="42448" y1="17727" x2="62321" y2="24394"/>
                          <a14:backgroundMark x1="45151" y1="28030" x2="59618" y2="18485"/>
                          <a14:backgroundMark x1="40064" y1="32121" x2="53259" y2="1363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6685" t="10500" b="44884"/>
            <a:stretch/>
          </p:blipFill>
          <p:spPr>
            <a:xfrm>
              <a:off x="541980" y="843558"/>
              <a:ext cx="2972802" cy="1223916"/>
            </a:xfrm>
            <a:prstGeom prst="rect">
              <a:avLst/>
            </a:prstGeom>
          </p:spPr>
        </p:pic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0" name="TextBox 109"/>
              <p:cNvSpPr txBox="1"/>
              <p:nvPr/>
            </p:nvSpPr>
            <p:spPr>
              <a:xfrm>
                <a:off x="2409810" y="1940257"/>
                <a:ext cx="12223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𝐸</m:t>
                      </m:r>
                      <m:r>
                        <a:rPr lang="ru-RU" b="0" i="1" baseline="-25000" smtClean="0">
                          <a:solidFill>
                            <a:schemeClr val="tx2"/>
                          </a:solidFill>
                          <a:latin typeface="Cambria Math"/>
                        </a:rPr>
                        <m:t>п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𝑚𝑎𝑥</m:t>
                      </m:r>
                    </m:oMath>
                  </m:oMathPara>
                </a14:m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110" name="TextBox 10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9810" y="1940257"/>
                <a:ext cx="1222386" cy="369332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3" name="Группа 112"/>
          <p:cNvGrpSpPr/>
          <p:nvPr/>
        </p:nvGrpSpPr>
        <p:grpSpPr>
          <a:xfrm>
            <a:off x="208777" y="3756725"/>
            <a:ext cx="2923060" cy="1249835"/>
            <a:chOff x="363501" y="2676950"/>
            <a:chExt cx="2923060" cy="1249835"/>
          </a:xfrm>
        </p:grpSpPr>
        <p:grpSp>
          <p:nvGrpSpPr>
            <p:cNvPr id="114" name="Группа 113"/>
            <p:cNvGrpSpPr/>
            <p:nvPr/>
          </p:nvGrpSpPr>
          <p:grpSpPr>
            <a:xfrm>
              <a:off x="606463" y="2676950"/>
              <a:ext cx="1457190" cy="1142911"/>
              <a:chOff x="606463" y="2676950"/>
              <a:chExt cx="1457190" cy="1142911"/>
            </a:xfrm>
          </p:grpSpPr>
          <p:pic>
            <p:nvPicPr>
              <p:cNvPr id="116" name="Picture 2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10971" b="60652"/>
              <a:stretch/>
            </p:blipFill>
            <p:spPr bwMode="auto">
              <a:xfrm rot="5400000" flipH="1" flipV="1">
                <a:off x="413068" y="2870345"/>
                <a:ext cx="1116992" cy="7302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17" name="Picture 2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39372" b="42562"/>
              <a:stretch/>
            </p:blipFill>
            <p:spPr bwMode="auto">
              <a:xfrm rot="5400000" flipH="1" flipV="1">
                <a:off x="1127171" y="2883379"/>
                <a:ext cx="1116992" cy="7559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115" name="Рисунок 11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ackgroundRemoval t="0" b="54697" l="0" r="100000">
                          <a14:foregroundMark x1="12242" y1="38333" x2="12242" y2="38333"/>
                          <a14:foregroundMark x1="13037" y1="38485" x2="69793" y2="38182"/>
                          <a14:foregroundMark x1="5882" y1="40606" x2="6518" y2="41061"/>
                          <a14:foregroundMark x1="6677" y1="41364" x2="92846" y2="41364"/>
                          <a14:foregroundMark x1="93323" y1="41212" x2="93482" y2="7727"/>
                          <a14:foregroundMark x1="90302" y1="33333" x2="90143" y2="8485"/>
                          <a14:foregroundMark x1="90143" y1="8182" x2="90143" y2="8182"/>
                          <a14:foregroundMark x1="90302" y1="7879" x2="90302" y2="7879"/>
                          <a14:backgroundMark x1="19714" y1="26818" x2="50079" y2="9848"/>
                          <a14:backgroundMark x1="42448" y1="17727" x2="62321" y2="24394"/>
                          <a14:backgroundMark x1="45151" y1="28030" x2="59618" y2="18485"/>
                          <a14:backgroundMark x1="40064" y1="32121" x2="53259" y2="1363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6685" t="10500" b="44884"/>
            <a:stretch/>
          </p:blipFill>
          <p:spPr>
            <a:xfrm flipH="1">
              <a:off x="363501" y="2702869"/>
              <a:ext cx="2923060" cy="1223916"/>
            </a:xfrm>
            <a:prstGeom prst="rect">
              <a:avLst/>
            </a:prstGeom>
          </p:spPr>
        </p:pic>
      </p:grpSp>
      <p:cxnSp>
        <p:nvCxnSpPr>
          <p:cNvPr id="118" name="Прямая со стрелкой 117"/>
          <p:cNvCxnSpPr/>
          <p:nvPr/>
        </p:nvCxnSpPr>
        <p:spPr>
          <a:xfrm>
            <a:off x="1426637" y="4293629"/>
            <a:ext cx="687986" cy="0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0" name="TextBox 119"/>
              <p:cNvSpPr txBox="1"/>
              <p:nvPr/>
            </p:nvSpPr>
            <p:spPr>
              <a:xfrm>
                <a:off x="1727989" y="3955075"/>
                <a:ext cx="33887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160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sz="1600" dirty="0"/>
              </a:p>
            </p:txBody>
          </p:sp>
        </mc:Choice>
        <mc:Fallback>
          <p:sp>
            <p:nvSpPr>
              <p:cNvPr id="120" name="TextBox 1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7989" y="3955075"/>
                <a:ext cx="338875" cy="338554"/>
              </a:xfrm>
              <a:prstGeom prst="rect">
                <a:avLst/>
              </a:prstGeom>
              <a:blipFill rotWithShape="1">
                <a:blip r:embed="rId9" cstate="print"/>
                <a:stretch>
                  <a:fillRect t="-14545" r="-1964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1" name="TextBox 120"/>
              <p:cNvSpPr txBox="1"/>
              <p:nvPr/>
            </p:nvSpPr>
            <p:spPr>
              <a:xfrm>
                <a:off x="2409809" y="3681772"/>
                <a:ext cx="1087477" cy="362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𝐸</m:t>
                      </m:r>
                      <m:r>
                        <a:rPr lang="ru-RU" b="0" i="1" baseline="-25000" smtClean="0">
                          <a:solidFill>
                            <a:schemeClr val="tx2"/>
                          </a:solidFill>
                          <a:latin typeface="Cambria Math"/>
                        </a:rPr>
                        <m:t>п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⟶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𝐸𝑘</m:t>
                      </m:r>
                    </m:oMath>
                  </m:oMathPara>
                </a14:m>
                <a:endParaRPr lang="ru-RU" baseline="-250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121" name="TextBox 1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9809" y="3681772"/>
                <a:ext cx="1087477" cy="362984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2" name="TextBox 121"/>
              <p:cNvSpPr txBox="1"/>
              <p:nvPr/>
            </p:nvSpPr>
            <p:spPr>
              <a:xfrm>
                <a:off x="6716992" y="347012"/>
                <a:ext cx="20290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𝐸</m:t>
                      </m:r>
                      <m:r>
                        <a:rPr lang="ru-RU" b="0" i="1" baseline="-25000" smtClean="0">
                          <a:solidFill>
                            <a:schemeClr val="tx2"/>
                          </a:solidFill>
                          <a:latin typeface="Cambria Math"/>
                        </a:rPr>
                        <m:t>п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=0</m:t>
                      </m:r>
                      <m:r>
                        <a:rPr lang="ru-RU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;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𝐸𝑘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𝑚𝑎𝑥</m:t>
                      </m:r>
                    </m:oMath>
                  </m:oMathPara>
                </a14:m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122" name="TextBox 1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6992" y="347012"/>
                <a:ext cx="2029017" cy="369332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25" name="Группа 1024"/>
          <p:cNvGrpSpPr/>
          <p:nvPr/>
        </p:nvGrpSpPr>
        <p:grpSpPr>
          <a:xfrm>
            <a:off x="4355974" y="2120596"/>
            <a:ext cx="2972804" cy="1237381"/>
            <a:chOff x="4355974" y="2120596"/>
            <a:chExt cx="2972804" cy="1237381"/>
          </a:xfrm>
        </p:grpSpPr>
        <p:pic>
          <p:nvPicPr>
            <p:cNvPr id="128" name="Рисунок 12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ackgroundRemoval t="0" b="54697" l="0" r="100000">
                          <a14:foregroundMark x1="12242" y1="38333" x2="12242" y2="38333"/>
                          <a14:foregroundMark x1="13037" y1="38485" x2="69793" y2="38182"/>
                          <a14:foregroundMark x1="5882" y1="40606" x2="6518" y2="41061"/>
                          <a14:foregroundMark x1="6677" y1="41364" x2="92846" y2="41364"/>
                          <a14:foregroundMark x1="93323" y1="41212" x2="93482" y2="7727"/>
                          <a14:foregroundMark x1="90302" y1="33333" x2="90143" y2="8485"/>
                          <a14:foregroundMark x1="90143" y1="8182" x2="90143" y2="8182"/>
                          <a14:foregroundMark x1="90302" y1="7879" x2="90302" y2="7879"/>
                          <a14:backgroundMark x1="19714" y1="26818" x2="50079" y2="9848"/>
                          <a14:backgroundMark x1="42448" y1="17727" x2="62321" y2="24394"/>
                          <a14:backgroundMark x1="45151" y1="28030" x2="59618" y2="18485"/>
                          <a14:backgroundMark x1="40064" y1="32121" x2="53259" y2="1363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6685" t="10500" b="44884"/>
            <a:stretch/>
          </p:blipFill>
          <p:spPr>
            <a:xfrm flipH="1">
              <a:off x="4355974" y="2134061"/>
              <a:ext cx="2972804" cy="1223916"/>
            </a:xfrm>
            <a:prstGeom prst="rect">
              <a:avLst/>
            </a:prstGeom>
          </p:spPr>
        </p:pic>
        <p:grpSp>
          <p:nvGrpSpPr>
            <p:cNvPr id="1024" name="Группа 1023"/>
            <p:cNvGrpSpPr/>
            <p:nvPr/>
          </p:nvGrpSpPr>
          <p:grpSpPr>
            <a:xfrm>
              <a:off x="4624483" y="2120596"/>
              <a:ext cx="2300232" cy="1076240"/>
              <a:chOff x="4624483" y="2120596"/>
              <a:chExt cx="2300232" cy="1076240"/>
            </a:xfrm>
          </p:grpSpPr>
          <p:pic>
            <p:nvPicPr>
              <p:cNvPr id="99" name="Picture 2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10971" b="61088"/>
              <a:stretch/>
            </p:blipFill>
            <p:spPr bwMode="auto">
              <a:xfrm rot="5400000" flipH="1" flipV="1">
                <a:off x="4879669" y="1865410"/>
                <a:ext cx="1073806" cy="158417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27" name="Picture 2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38627" b="42562"/>
              <a:stretch/>
            </p:blipFill>
            <p:spPr bwMode="auto">
              <a:xfrm rot="5400000" flipH="1" flipV="1">
                <a:off x="5987925" y="2260046"/>
                <a:ext cx="1073806" cy="7997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cxnSp>
        <p:nvCxnSpPr>
          <p:cNvPr id="132" name="Прямая со стрелкой 131"/>
          <p:cNvCxnSpPr/>
          <p:nvPr/>
        </p:nvCxnSpPr>
        <p:spPr>
          <a:xfrm>
            <a:off x="6453925" y="2637858"/>
            <a:ext cx="687986" cy="0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3" name="TextBox 132"/>
              <p:cNvSpPr txBox="1"/>
              <p:nvPr/>
            </p:nvSpPr>
            <p:spPr>
              <a:xfrm>
                <a:off x="6755277" y="2299304"/>
                <a:ext cx="33887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160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sz="1600" dirty="0"/>
              </a:p>
            </p:txBody>
          </p:sp>
        </mc:Choice>
        <mc:Fallback>
          <p:sp>
            <p:nvSpPr>
              <p:cNvPr id="133" name="TextBox 1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5277" y="2299304"/>
                <a:ext cx="338875" cy="338554"/>
              </a:xfrm>
              <a:prstGeom prst="rect">
                <a:avLst/>
              </a:prstGeom>
              <a:blipFill rotWithShape="1">
                <a:blip r:embed="rId12" cstate="print"/>
                <a:stretch>
                  <a:fillRect t="-14286" r="-1964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4" name="TextBox 133"/>
              <p:cNvSpPr txBox="1"/>
              <p:nvPr/>
            </p:nvSpPr>
            <p:spPr>
              <a:xfrm>
                <a:off x="6797918" y="1941538"/>
                <a:ext cx="1087477" cy="362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𝐸</m:t>
                      </m:r>
                      <m:r>
                        <a:rPr lang="en-US" b="0" i="1" baseline="-25000" smtClean="0">
                          <a:solidFill>
                            <a:schemeClr val="tx2"/>
                          </a:solidFill>
                          <a:latin typeface="Cambria Math"/>
                        </a:rPr>
                        <m:t>𝑘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⟶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𝐸</m:t>
                      </m:r>
                      <m:r>
                        <a:rPr lang="ru-RU" b="0" i="1" baseline="-25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п</m:t>
                      </m:r>
                    </m:oMath>
                  </m:oMathPara>
                </a14:m>
                <a:endParaRPr lang="ru-RU" baseline="-250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134" name="TextBox 1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7918" y="1941538"/>
                <a:ext cx="1087477" cy="362984"/>
              </a:xfrm>
              <a:prstGeom prst="rect">
                <a:avLst/>
              </a:prstGeom>
              <a:blipFill rotWithShape="1">
                <a:blip r:embed="rId13" cstate="print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29" name="Группа 1028"/>
          <p:cNvGrpSpPr/>
          <p:nvPr/>
        </p:nvGrpSpPr>
        <p:grpSpPr>
          <a:xfrm>
            <a:off x="4344680" y="3792196"/>
            <a:ext cx="3227839" cy="1230338"/>
            <a:chOff x="4344680" y="3792196"/>
            <a:chExt cx="3227839" cy="1230338"/>
          </a:xfrm>
        </p:grpSpPr>
        <p:pic>
          <p:nvPicPr>
            <p:cNvPr id="139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38627" b="42562"/>
            <a:stretch/>
          </p:blipFill>
          <p:spPr bwMode="auto">
            <a:xfrm rot="5400000" flipH="1" flipV="1">
              <a:off x="6635729" y="3950422"/>
              <a:ext cx="1073806" cy="7997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8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0971" b="61088"/>
            <a:stretch/>
          </p:blipFill>
          <p:spPr bwMode="auto">
            <a:xfrm rot="5400000" flipH="1" flipV="1">
              <a:off x="5190796" y="3237460"/>
              <a:ext cx="1073806" cy="21832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6" name="Рисунок 13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ackgroundRemoval t="0" b="54697" l="0" r="100000">
                          <a14:foregroundMark x1="12242" y1="38333" x2="12242" y2="38333"/>
                          <a14:foregroundMark x1="13037" y1="38485" x2="69793" y2="38182"/>
                          <a14:foregroundMark x1="5882" y1="40606" x2="6518" y2="41061"/>
                          <a14:foregroundMark x1="6677" y1="41364" x2="92846" y2="41364"/>
                          <a14:foregroundMark x1="93323" y1="41212" x2="93482" y2="7727"/>
                          <a14:foregroundMark x1="90302" y1="33333" x2="90143" y2="8485"/>
                          <a14:foregroundMark x1="90143" y1="8182" x2="90143" y2="8182"/>
                          <a14:foregroundMark x1="90302" y1="7879" x2="90302" y2="7879"/>
                          <a14:backgroundMark x1="19714" y1="26818" x2="50079" y2="9848"/>
                          <a14:backgroundMark x1="42448" y1="17727" x2="62321" y2="24394"/>
                          <a14:backgroundMark x1="45151" y1="28030" x2="59618" y2="18485"/>
                          <a14:backgroundMark x1="40064" y1="32121" x2="53259" y2="1363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6685" t="10500" b="44884"/>
            <a:stretch/>
          </p:blipFill>
          <p:spPr>
            <a:xfrm flipH="1">
              <a:off x="4344680" y="3798618"/>
              <a:ext cx="2984099" cy="1223916"/>
            </a:xfrm>
            <a:prstGeom prst="rect">
              <a:avLst/>
            </a:prstGeom>
          </p:spPr>
        </p:pic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3" name="TextBox 142"/>
              <p:cNvSpPr txBox="1"/>
              <p:nvPr/>
            </p:nvSpPr>
            <p:spPr>
              <a:xfrm>
                <a:off x="6719848" y="3628740"/>
                <a:ext cx="20290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𝐸</m:t>
                      </m:r>
                      <m:r>
                        <a:rPr lang="ru-RU" b="0" i="1" baseline="-25000" smtClean="0">
                          <a:solidFill>
                            <a:schemeClr val="tx2"/>
                          </a:solidFill>
                          <a:latin typeface="Cambria Math"/>
                        </a:rPr>
                        <m:t>к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=0</m:t>
                      </m:r>
                      <m:r>
                        <a:rPr lang="ru-RU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;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𝐸</m:t>
                      </m:r>
                      <m:r>
                        <a:rPr lang="ru-RU" b="0" i="1" baseline="-25000" smtClean="0">
                          <a:solidFill>
                            <a:schemeClr val="tx2"/>
                          </a:solidFill>
                          <a:latin typeface="Cambria Math"/>
                        </a:rPr>
                        <m:t>п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𝑚𝑎𝑥</m:t>
                      </m:r>
                    </m:oMath>
                  </m:oMathPara>
                </a14:m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143" name="TextBox 1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9848" y="3628740"/>
                <a:ext cx="2029017" cy="369332"/>
              </a:xfrm>
              <a:prstGeom prst="rect">
                <a:avLst/>
              </a:prstGeom>
              <a:blipFill rotWithShape="1">
                <a:blip r:embed="rId1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06543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110" grpId="0" animBg="1"/>
      <p:bldP spid="120" grpId="0" animBg="1"/>
      <p:bldP spid="121" grpId="0" animBg="1"/>
      <p:bldP spid="122" grpId="0" animBg="1"/>
      <p:bldP spid="133" grpId="0" animBg="1"/>
      <p:bldP spid="134" grpId="0" animBg="1"/>
      <p:bldP spid="14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3406152" y="-912753"/>
            <a:ext cx="1472612" cy="4757536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54697" l="0" r="100000">
                        <a14:foregroundMark x1="12242" y1="38333" x2="12242" y2="38333"/>
                        <a14:foregroundMark x1="13037" y1="38485" x2="69793" y2="38182"/>
                        <a14:foregroundMark x1="5882" y1="40606" x2="6518" y2="41061"/>
                        <a14:foregroundMark x1="6677" y1="41364" x2="92846" y2="41364"/>
                        <a14:foregroundMark x1="93323" y1="41212" x2="93482" y2="7727"/>
                        <a14:foregroundMark x1="90302" y1="33333" x2="90143" y2="8485"/>
                        <a14:foregroundMark x1="90143" y1="8182" x2="90143" y2="8182"/>
                        <a14:foregroundMark x1="90302" y1="7879" x2="90302" y2="7879"/>
                        <a14:backgroundMark x1="19714" y1="26818" x2="50079" y2="9848"/>
                        <a14:backgroundMark x1="42448" y1="17727" x2="62321" y2="24394"/>
                        <a14:backgroundMark x1="45151" y1="28030" x2="59618" y2="18485"/>
                        <a14:backgroundMark x1="40064" y1="32121" x2="53259" y2="13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85" t="14529" r="3723" b="44884"/>
          <a:stretch/>
        </p:blipFill>
        <p:spPr>
          <a:xfrm flipH="1">
            <a:off x="1843710" y="483518"/>
            <a:ext cx="5456580" cy="218156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95288" y="2427734"/>
            <a:ext cx="83742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При </a:t>
            </a:r>
            <a:r>
              <a:rPr lang="ru-RU" sz="2800" dirty="0"/>
              <a:t>колебаниях периодически проис­ходит </a:t>
            </a:r>
            <a:r>
              <a:rPr lang="ru-RU" sz="2800" dirty="0">
                <a:solidFill>
                  <a:schemeClr val="tx2"/>
                </a:solidFill>
              </a:rPr>
              <a:t>переход</a:t>
            </a:r>
            <a:r>
              <a:rPr lang="ru-RU" sz="2800" dirty="0"/>
              <a:t> </a:t>
            </a:r>
            <a:r>
              <a:rPr lang="ru-RU" sz="2800" dirty="0">
                <a:solidFill>
                  <a:schemeClr val="tx2"/>
                </a:solidFill>
              </a:rPr>
              <a:t>потенциальной</a:t>
            </a:r>
            <a:r>
              <a:rPr lang="ru-RU" sz="2800" dirty="0"/>
              <a:t> </a:t>
            </a:r>
            <a:r>
              <a:rPr lang="ru-RU" sz="2800" dirty="0">
                <a:solidFill>
                  <a:schemeClr val="tx2"/>
                </a:solidFill>
              </a:rPr>
              <a:t>энергии</a:t>
            </a:r>
            <a:r>
              <a:rPr lang="ru-RU" sz="2800" dirty="0"/>
              <a:t> </a:t>
            </a:r>
            <a:r>
              <a:rPr lang="ru-RU" sz="2800" dirty="0">
                <a:solidFill>
                  <a:schemeClr val="tx2"/>
                </a:solidFill>
              </a:rPr>
              <a:t>в</a:t>
            </a:r>
            <a:r>
              <a:rPr lang="ru-RU" sz="2800" dirty="0"/>
              <a:t> </a:t>
            </a:r>
            <a:r>
              <a:rPr lang="ru-RU" sz="2800" dirty="0">
                <a:solidFill>
                  <a:schemeClr val="tx2"/>
                </a:solidFill>
              </a:rPr>
              <a:t>кинетическую</a:t>
            </a:r>
            <a:r>
              <a:rPr lang="ru-RU" sz="2800" dirty="0"/>
              <a:t> и обрат­но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3522418" y="3579862"/>
                <a:ext cx="2099164" cy="5132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𝐸</m:t>
                      </m:r>
                      <m:r>
                        <a:rPr lang="en-US" sz="28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8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𝐸𝑘</m:t>
                      </m:r>
                      <m:r>
                        <a:rPr lang="en-US" sz="28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+</m:t>
                      </m:r>
                      <m:r>
                        <a:rPr lang="en-US" sz="28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𝐸</m:t>
                      </m:r>
                      <m:r>
                        <a:rPr lang="ru-RU" sz="2800" b="0" i="1" baseline="-25000" smtClean="0">
                          <a:solidFill>
                            <a:srgbClr val="C00000"/>
                          </a:solidFill>
                          <a:latin typeface="Cambria Math"/>
                        </a:rPr>
                        <m:t>п</m:t>
                      </m:r>
                    </m:oMath>
                  </m:oMathPara>
                </a14:m>
                <a:endParaRPr lang="ru-RU" sz="2800" baseline="-250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2418" y="3579862"/>
                <a:ext cx="2099164" cy="513282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78985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55776" y="202440"/>
            <a:ext cx="4332953" cy="40011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2555776" y="215308"/>
                <a:ext cx="162506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𝐴</m:t>
                      </m:r>
                      <m:func>
                        <m:func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𝜔</m:t>
                          </m:r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func>
                    </m:oMath>
                  </m:oMathPara>
                </a14:m>
                <a:endParaRPr lang="ru-RU" sz="20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215308"/>
                <a:ext cx="1625060" cy="400110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4932040" y="215308"/>
                <a:ext cx="195668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sz="2000" b="0" i="1" smtClean="0">
                          <a:latin typeface="Cambria Math"/>
                        </a:rPr>
                        <m:t>=−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𝜔</m:t>
                      </m:r>
                      <m:r>
                        <a:rPr lang="en-US" sz="2000" b="0" i="1" smtClean="0">
                          <a:latin typeface="Cambria Math"/>
                        </a:rPr>
                        <m:t>𝐴</m:t>
                      </m:r>
                      <m:func>
                        <m:func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𝜔</m:t>
                          </m:r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func>
                    </m:oMath>
                  </m:oMathPara>
                </a14:m>
                <a:endParaRPr lang="ru-RU" sz="20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215308"/>
                <a:ext cx="1956689" cy="400110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Штриховая стрелка вправо 4"/>
          <p:cNvSpPr/>
          <p:nvPr/>
        </p:nvSpPr>
        <p:spPr>
          <a:xfrm rot="8475518">
            <a:off x="3008545" y="898850"/>
            <a:ext cx="972192" cy="576064"/>
          </a:xfrm>
          <a:prstGeom prst="stripedRightArrow">
            <a:avLst>
              <a:gd name="adj1" fmla="val 50000"/>
              <a:gd name="adj2" fmla="val 83069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Штриховая стрелка вправо 5"/>
          <p:cNvSpPr/>
          <p:nvPr/>
        </p:nvSpPr>
        <p:spPr>
          <a:xfrm rot="13124482" flipH="1">
            <a:off x="4998843" y="892944"/>
            <a:ext cx="1031244" cy="576064"/>
          </a:xfrm>
          <a:prstGeom prst="stripedRightArrow">
            <a:avLst>
              <a:gd name="adj1" fmla="val 50000"/>
              <a:gd name="adj2" fmla="val 83069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871003" y="1635160"/>
            <a:ext cx="3085204" cy="461665"/>
          </a:xfrm>
          <a:prstGeom prst="rect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none" rtlCol="0">
            <a:spAutoFit/>
          </a:bodyPr>
          <a:lstStyle/>
          <a:p>
            <a:r>
              <a:rPr lang="ru-RU" sz="2400" dirty="0" smtClean="0"/>
              <a:t>Кинетическая энергия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788023" y="1654951"/>
            <a:ext cx="3315203" cy="461665"/>
          </a:xfrm>
          <a:prstGeom prst="rect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none" rtlCol="0">
            <a:spAutoFit/>
          </a:bodyPr>
          <a:lstStyle/>
          <a:p>
            <a:r>
              <a:rPr lang="ru-RU" sz="2400" dirty="0" smtClean="0"/>
              <a:t>Потенциальная энергия</a:t>
            </a:r>
            <a:endParaRPr lang="ru-RU" sz="24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TextBox 8"/>
              <p:cNvSpPr txBox="1"/>
              <p:nvPr/>
            </p:nvSpPr>
            <p:spPr>
              <a:xfrm>
                <a:off x="1810202" y="2155731"/>
                <a:ext cx="120680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𝐸</m:t>
                      </m:r>
                      <m:r>
                        <a:rPr lang="en-US" b="0" i="1" baseline="-25000" smtClean="0">
                          <a:latin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𝑚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0202" y="2155731"/>
                <a:ext cx="1206805" cy="646331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Прямоугольник 9"/>
              <p:cNvSpPr/>
              <p:nvPr/>
            </p:nvSpPr>
            <p:spPr>
              <a:xfrm>
                <a:off x="122334" y="2823108"/>
                <a:ext cx="4582537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𝐸</m:t>
                      </m:r>
                      <m:r>
                        <a:rPr lang="en-US" b="0" i="1" baseline="-25000" smtClean="0">
                          <a:solidFill>
                            <a:schemeClr val="tx2"/>
                          </a:solidFill>
                          <a:latin typeface="Cambria Math"/>
                        </a:rPr>
                        <m:t>𝑘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𝑚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𝜔</m:t>
                          </m:r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</m:num>
                        <m:den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i="1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𝑚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en-US" i="1">
                          <a:solidFill>
                            <a:schemeClr val="tx2"/>
                          </a:solidFill>
                          <a:latin typeface="Cambria Math"/>
                        </a:rPr>
                        <m:t>(1−</m:t>
                      </m:r>
                      <m:func>
                        <m:funcPr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𝜔</m:t>
                          </m:r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ru-RU" sz="16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334" y="2823108"/>
                <a:ext cx="4582537" cy="646331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TextBox 10"/>
              <p:cNvSpPr txBox="1"/>
              <p:nvPr/>
            </p:nvSpPr>
            <p:spPr>
              <a:xfrm>
                <a:off x="6164652" y="2135802"/>
                <a:ext cx="113710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𝐸</m:t>
                      </m:r>
                      <m:r>
                        <a:rPr lang="ru-RU" b="0" i="1" baseline="-25000" smtClean="0">
                          <a:latin typeface="Cambria Math"/>
                        </a:rPr>
                        <m:t>п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𝑘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4652" y="2135802"/>
                <a:ext cx="1137106" cy="646331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Прямоугольник 11"/>
              <p:cNvSpPr/>
              <p:nvPr/>
            </p:nvSpPr>
            <p:spPr>
              <a:xfrm>
                <a:off x="4673657" y="2825694"/>
                <a:ext cx="427149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𝐸</m:t>
                      </m:r>
                      <m:r>
                        <a:rPr lang="ru-RU" b="0" i="1" baseline="-25000" smtClean="0">
                          <a:solidFill>
                            <a:schemeClr val="tx2"/>
                          </a:solidFill>
                          <a:latin typeface="Cambria Math"/>
                        </a:rPr>
                        <m:t>п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𝑘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𝜔</m:t>
                          </m:r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</m:num>
                        <m:den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i="1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𝑚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en-US" i="1">
                          <a:solidFill>
                            <a:schemeClr val="tx2"/>
                          </a:solidFill>
                          <a:latin typeface="Cambria Math"/>
                        </a:rPr>
                        <m:t>(1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+</m:t>
                      </m:r>
                      <m:func>
                        <m:funcPr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𝜔</m:t>
                          </m:r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3657" y="2825694"/>
                <a:ext cx="4271490" cy="646331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Штриховая стрелка вправо 12"/>
          <p:cNvSpPr/>
          <p:nvPr/>
        </p:nvSpPr>
        <p:spPr>
          <a:xfrm rot="5400000">
            <a:off x="4384315" y="3477104"/>
            <a:ext cx="447378" cy="432048"/>
          </a:xfrm>
          <a:prstGeom prst="stripedRightArrow">
            <a:avLst>
              <a:gd name="adj1" fmla="val 50000"/>
              <a:gd name="adj2" fmla="val 65118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Прямоугольник 13"/>
              <p:cNvSpPr/>
              <p:nvPr/>
            </p:nvSpPr>
            <p:spPr>
              <a:xfrm>
                <a:off x="1791912" y="4111366"/>
                <a:ext cx="5560176" cy="67082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𝐸</m:t>
                      </m:r>
                      <m:r>
                        <a:rPr lang="en-US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𝑚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𝜔</m:t>
                          </m:r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</m:num>
                        <m:den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𝑚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𝜔</m:t>
                          </m:r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</m:num>
                        <m:den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b="0" i="0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𝑚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𝑘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4" name="Прямоугольник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1912" y="4111366"/>
                <a:ext cx="5560176" cy="670825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Скругленный прямоугольник 14"/>
          <p:cNvSpPr/>
          <p:nvPr/>
        </p:nvSpPr>
        <p:spPr>
          <a:xfrm>
            <a:off x="1907704" y="4011909"/>
            <a:ext cx="5444384" cy="79186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32763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Прямая соединительная линия 41"/>
          <p:cNvCxnSpPr/>
          <p:nvPr/>
        </p:nvCxnSpPr>
        <p:spPr>
          <a:xfrm>
            <a:off x="771201" y="3912944"/>
            <a:ext cx="3483815" cy="0"/>
          </a:xfrm>
          <a:prstGeom prst="line">
            <a:avLst/>
          </a:prstGeom>
          <a:ln>
            <a:solidFill>
              <a:srgbClr val="00FF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Прямоугольник 1"/>
              <p:cNvSpPr/>
              <p:nvPr/>
            </p:nvSpPr>
            <p:spPr>
              <a:xfrm>
                <a:off x="4640333" y="646507"/>
                <a:ext cx="3789564" cy="8310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𝐸</m:t>
                      </m:r>
                      <m:r>
                        <a:rPr lang="en-US" sz="2400" b="0" i="1" baseline="-25000" smtClean="0">
                          <a:solidFill>
                            <a:schemeClr val="tx1"/>
                          </a:solidFill>
                          <a:latin typeface="Cambria Math"/>
                        </a:rPr>
                        <m:t>𝑘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𝑚</m:t>
                          </m:r>
                          <m:sSup>
                            <m:sSup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/>
                        </a:rPr>
                        <m:t>(1−</m:t>
                      </m:r>
                      <m:func>
                        <m:func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𝜔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ru-RU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0333" y="646507"/>
                <a:ext cx="3789564" cy="831061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Прямоугольник 2"/>
              <p:cNvSpPr/>
              <p:nvPr/>
            </p:nvSpPr>
            <p:spPr>
              <a:xfrm>
                <a:off x="4572000" y="2293636"/>
                <a:ext cx="3783728" cy="8310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𝐸</m:t>
                      </m:r>
                      <m:r>
                        <a:rPr lang="ru-RU" sz="2400" b="0" i="1" baseline="-25000" smtClean="0">
                          <a:solidFill>
                            <a:schemeClr val="tx1"/>
                          </a:solidFill>
                          <a:latin typeface="Cambria Math"/>
                        </a:rPr>
                        <m:t>п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𝑚</m:t>
                          </m:r>
                          <m:sSup>
                            <m:sSup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/>
                        </a:rPr>
                        <m:t>(1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func>
                        <m:func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𝜔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ru-RU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293636"/>
                <a:ext cx="3783728" cy="831061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Прямоугольник 3"/>
              <p:cNvSpPr/>
              <p:nvPr/>
            </p:nvSpPr>
            <p:spPr>
              <a:xfrm>
                <a:off x="4572000" y="3926061"/>
                <a:ext cx="3717493" cy="8310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𝐸</m:t>
                      </m:r>
                      <m:r>
                        <a:rPr lang="en-US" sz="24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𝑚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b="0" i="0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𝑚</m:t>
                          </m:r>
                          <m:sSup>
                            <m:sSup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𝑘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3926061"/>
                <a:ext cx="3717493" cy="831061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Группа 25"/>
          <p:cNvGrpSpPr/>
          <p:nvPr/>
        </p:nvGrpSpPr>
        <p:grpSpPr>
          <a:xfrm>
            <a:off x="129517" y="63124"/>
            <a:ext cx="4545444" cy="1805806"/>
            <a:chOff x="108038" y="339725"/>
            <a:chExt cx="4545444" cy="1805806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542" y="339725"/>
              <a:ext cx="4028940" cy="16365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7" name="Прямая соединительная линия 16"/>
            <p:cNvCxnSpPr/>
            <p:nvPr/>
          </p:nvCxnSpPr>
          <p:spPr>
            <a:xfrm>
              <a:off x="771594" y="916732"/>
              <a:ext cx="3483815" cy="0"/>
            </a:xfrm>
            <a:prstGeom prst="line">
              <a:avLst/>
            </a:prstGeom>
            <a:ln>
              <a:solidFill>
                <a:srgbClr val="00FF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108038" y="685899"/>
                  <a:ext cx="706924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ru-RU" sz="120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200" b="0" i="1" smtClean="0">
                                <a:latin typeface="Cambria Math"/>
                              </a:rPr>
                              <m:t>𝑚</m:t>
                            </m:r>
                            <m:sSup>
                              <m:sSupPr>
                                <m:ctrlPr>
                                  <a:rPr lang="en-US" sz="12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1200" b="0" i="1" smtClean="0">
                                    <a:latin typeface="Cambria Math"/>
                                    <a:ea typeface="Cambria Math"/>
                                  </a:rPr>
                                  <m:t>𝜔</m:t>
                                </m:r>
                              </m:e>
                              <m:sup>
                                <m:r>
                                  <a:rPr lang="en-US" sz="12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en-US" sz="12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1200" b="0" i="1" smtClean="0">
                                    <a:latin typeface="Cambria Math"/>
                                  </a:rPr>
                                  <m:t>𝐴</m:t>
                                </m:r>
                              </m:e>
                              <m:sup>
                                <m:r>
                                  <a:rPr lang="en-US" sz="12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1200" b="0" i="1" smtClean="0">
                                <a:latin typeface="Cambria Math"/>
                              </a:rPr>
                              <m:t>2</m:t>
                            </m:r>
                          </m:den>
                        </m:f>
                      </m:oMath>
                    </m:oMathPara>
                  </a14:m>
                  <a:endParaRPr lang="ru-RU" sz="1200" dirty="0"/>
                </a:p>
              </p:txBody>
            </p:sp>
          </mc:Choice>
          <mc:Fallback>
            <p:sp>
              <p:nvSpPr>
                <p:cNvPr id="19" name="Text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038" y="685899"/>
                  <a:ext cx="706924" cy="461665"/>
                </a:xfrm>
                <a:prstGeom prst="rect">
                  <a:avLst/>
                </a:prstGeom>
                <a:blipFill rotWithShape="1">
                  <a:blip r:embed="rId6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4300946" y="1806977"/>
                  <a:ext cx="317908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i="1" smtClean="0">
                            <a:latin typeface="Cambria Math"/>
                          </a:rPr>
                          <m:t>𝑡</m:t>
                        </m:r>
                      </m:oMath>
                    </m:oMathPara>
                  </a14:m>
                  <a:endParaRPr lang="ru-RU" sz="1600" dirty="0"/>
                </a:p>
              </p:txBody>
            </p:sp>
          </mc:Choice>
          <mc:Fallback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00946" y="1806977"/>
                  <a:ext cx="317908" cy="338554"/>
                </a:xfrm>
                <a:prstGeom prst="rect">
                  <a:avLst/>
                </a:prstGeom>
                <a:blipFill rotWithShape="1">
                  <a:blip r:embed="rId7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742811" y="352987"/>
                  <a:ext cx="424732" cy="33291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/>
                          </a:rPr>
                          <m:t>𝐸</m:t>
                        </m:r>
                        <m:r>
                          <a:rPr lang="en-US" sz="1600" b="0" i="1" baseline="-25000" smtClean="0">
                            <a:latin typeface="Cambria Math"/>
                          </a:rPr>
                          <m:t>𝑘</m:t>
                        </m:r>
                      </m:oMath>
                    </m:oMathPara>
                  </a14:m>
                  <a:endParaRPr lang="ru-RU" sz="1600" baseline="-25000" dirty="0"/>
                </a:p>
              </p:txBody>
            </p:sp>
          </mc:Choice>
          <mc:Fallback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2811" y="352987"/>
                  <a:ext cx="424732" cy="332912"/>
                </a:xfrm>
                <a:prstGeom prst="rect">
                  <a:avLst/>
                </a:prstGeom>
                <a:blipFill rotWithShape="1">
                  <a:blip r:embed="rId8" cstate="print"/>
                  <a:stretch>
                    <a:fillRect b="-1852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435086" y="1655684"/>
                  <a:ext cx="34496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/>
                          </a:rPr>
                          <m:t>0</m:t>
                        </m:r>
                      </m:oMath>
                    </m:oMathPara>
                  </a14:m>
                  <a:endParaRPr lang="ru-RU" sz="1600" dirty="0"/>
                </a:p>
              </p:txBody>
            </p:sp>
          </mc:Choice>
          <mc:Fallback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5086" y="1655684"/>
                  <a:ext cx="344966" cy="338554"/>
                </a:xfrm>
                <a:prstGeom prst="rect">
                  <a:avLst/>
                </a:prstGeom>
                <a:blipFill rotWithShape="1">
                  <a:blip r:embed="rId9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3130" y="3289620"/>
            <a:ext cx="4022564" cy="1651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8" name="Группа 27"/>
          <p:cNvGrpSpPr/>
          <p:nvPr/>
        </p:nvGrpSpPr>
        <p:grpSpPr>
          <a:xfrm>
            <a:off x="81760" y="1642679"/>
            <a:ext cx="4593201" cy="1820572"/>
            <a:chOff x="3583" y="1723051"/>
            <a:chExt cx="4593201" cy="1820572"/>
          </a:xfrm>
        </p:grpSpPr>
        <p:grpSp>
          <p:nvGrpSpPr>
            <p:cNvPr id="27" name="Группа 26"/>
            <p:cNvGrpSpPr/>
            <p:nvPr/>
          </p:nvGrpSpPr>
          <p:grpSpPr>
            <a:xfrm>
              <a:off x="3583" y="1723051"/>
              <a:ext cx="4593201" cy="1820572"/>
              <a:chOff x="26071" y="1960864"/>
              <a:chExt cx="4593201" cy="1820572"/>
            </a:xfrm>
          </p:grpSpPr>
          <p:pic>
            <p:nvPicPr>
              <p:cNvPr id="2051" name="Picture 3"/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0332" y="1960864"/>
                <a:ext cx="4028940" cy="16570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29" name="Прямая соединительная линия 28"/>
              <p:cNvCxnSpPr/>
              <p:nvPr/>
            </p:nvCxnSpPr>
            <p:spPr>
              <a:xfrm>
                <a:off x="715477" y="2557051"/>
                <a:ext cx="3483815" cy="0"/>
              </a:xfrm>
              <a:prstGeom prst="line">
                <a:avLst/>
              </a:prstGeom>
              <a:ln>
                <a:solidFill>
                  <a:srgbClr val="00FF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30" name="TextBox 29"/>
                  <p:cNvSpPr txBox="1"/>
                  <p:nvPr/>
                </p:nvSpPr>
                <p:spPr>
                  <a:xfrm>
                    <a:off x="26071" y="2340917"/>
                    <a:ext cx="706924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ru-RU" sz="120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/>
                                </a:rPr>
                                <m:t>𝑚</m:t>
                              </m:r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𝜔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200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oMath>
                      </m:oMathPara>
                    </a14:m>
                    <a:endParaRPr lang="ru-RU" sz="1200" dirty="0"/>
                  </a:p>
                </p:txBody>
              </p:sp>
            </mc:Choice>
            <mc:Fallback>
              <p:sp>
                <p:nvSpPr>
                  <p:cNvPr id="30" name="TextBox 2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071" y="2340917"/>
                    <a:ext cx="706924" cy="461665"/>
                  </a:xfrm>
                  <a:prstGeom prst="rect">
                    <a:avLst/>
                  </a:prstGeom>
                  <a:blipFill rotWithShape="1">
                    <a:blip r:embed="rId12" cstate="print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ru-RU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31" name="TextBox 30"/>
                  <p:cNvSpPr txBox="1"/>
                  <p:nvPr/>
                </p:nvSpPr>
                <p:spPr>
                  <a:xfrm>
                    <a:off x="4244829" y="3442882"/>
                    <a:ext cx="317908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i="1" smtClean="0">
                              <a:latin typeface="Cambria Math"/>
                            </a:rPr>
                            <m:t>𝑡</m:t>
                          </m:r>
                        </m:oMath>
                      </m:oMathPara>
                    </a14:m>
                    <a:endParaRPr lang="ru-RU" sz="1600" dirty="0"/>
                  </a:p>
                </p:txBody>
              </p:sp>
            </mc:Choice>
            <mc:Fallback>
              <p:sp>
                <p:nvSpPr>
                  <p:cNvPr id="31" name="TextBox 3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44829" y="3442882"/>
                    <a:ext cx="317908" cy="338554"/>
                  </a:xfrm>
                  <a:prstGeom prst="rect">
                    <a:avLst/>
                  </a:prstGeom>
                  <a:blipFill rotWithShape="1">
                    <a:blip r:embed="rId13" cstate="print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ru-RU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32" name="TextBox 31"/>
                  <p:cNvSpPr txBox="1"/>
                  <p:nvPr/>
                </p:nvSpPr>
                <p:spPr>
                  <a:xfrm>
                    <a:off x="444335" y="3286681"/>
                    <a:ext cx="344966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smtClean="0">
                              <a:latin typeface="Cambria Math"/>
                            </a:rPr>
                            <m:t>0</m:t>
                          </m:r>
                        </m:oMath>
                      </m:oMathPara>
                    </a14:m>
                    <a:endParaRPr lang="ru-RU" sz="1600" dirty="0"/>
                  </a:p>
                </p:txBody>
              </p:sp>
            </mc:Choice>
            <mc:Fallback>
              <p:sp>
                <p:nvSpPr>
                  <p:cNvPr id="32" name="TextBox 3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4335" y="3286681"/>
                    <a:ext cx="344966" cy="338554"/>
                  </a:xfrm>
                  <a:prstGeom prst="rect">
                    <a:avLst/>
                  </a:prstGeom>
                  <a:blipFill rotWithShape="1">
                    <a:blip r:embed="rId14" cstate="print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ru-RU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36" name="TextBox 35"/>
                <p:cNvSpPr txBox="1"/>
                <p:nvPr/>
              </p:nvSpPr>
              <p:spPr>
                <a:xfrm>
                  <a:off x="689254" y="1770743"/>
                  <a:ext cx="424732" cy="33291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/>
                          </a:rPr>
                          <m:t>𝐸</m:t>
                        </m:r>
                        <m:r>
                          <a:rPr lang="ru-RU" sz="1600" b="0" i="1" baseline="-25000" smtClean="0">
                            <a:latin typeface="Cambria Math"/>
                          </a:rPr>
                          <m:t>п</m:t>
                        </m:r>
                      </m:oMath>
                    </m:oMathPara>
                  </a14:m>
                  <a:endParaRPr lang="ru-RU" sz="1600" baseline="-25000" dirty="0"/>
                </a:p>
              </p:txBody>
            </p:sp>
          </mc:Choice>
          <mc:Fallback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9254" y="1770743"/>
                  <a:ext cx="424732" cy="332912"/>
                </a:xfrm>
                <a:prstGeom prst="rect">
                  <a:avLst/>
                </a:prstGeom>
                <a:blipFill rotWithShape="1">
                  <a:blip r:embed="rId15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8" name="TextBox 37"/>
              <p:cNvSpPr txBox="1"/>
              <p:nvPr/>
            </p:nvSpPr>
            <p:spPr>
              <a:xfrm>
                <a:off x="72590" y="3675729"/>
                <a:ext cx="7069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1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/>
                            </a:rPr>
                            <m:t>𝑚</m:t>
                          </m:r>
                          <m:sSup>
                            <m:sSupPr>
                              <m:ctrlPr>
                                <a:rPr lang="en-US" sz="12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12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2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sz="1200" dirty="0"/>
              </a:p>
            </p:txBody>
          </p:sp>
        </mc:Choice>
        <mc:Fallback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90" y="3675729"/>
                <a:ext cx="706924" cy="461665"/>
              </a:xfrm>
              <a:prstGeom prst="rect">
                <a:avLst/>
              </a:prstGeom>
              <a:blipFill rotWithShape="1">
                <a:blip r:embed="rId1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9" name="Группа 38"/>
          <p:cNvGrpSpPr/>
          <p:nvPr/>
        </p:nvGrpSpPr>
        <p:grpSpPr>
          <a:xfrm flipV="1">
            <a:off x="789919" y="627534"/>
            <a:ext cx="3416705" cy="920826"/>
            <a:chOff x="1594625" y="2230244"/>
            <a:chExt cx="4960003" cy="2308302"/>
          </a:xfrm>
        </p:grpSpPr>
        <p:pic>
          <p:nvPicPr>
            <p:cNvPr id="40" name="Picture 3"/>
            <p:cNvPicPr>
              <a:picLocks noChangeAspect="1" noChangeArrowheads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5561" t="22888" r="27115" b="11937"/>
            <a:stretch/>
          </p:blipFill>
          <p:spPr bwMode="auto">
            <a:xfrm>
              <a:off x="1594625" y="2230244"/>
              <a:ext cx="2486722" cy="2308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" name="Picture 3"/>
            <p:cNvPicPr>
              <a:picLocks noChangeAspect="1" noChangeArrowheads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5561" t="22888" r="27115" b="11937"/>
            <a:stretch/>
          </p:blipFill>
          <p:spPr bwMode="auto">
            <a:xfrm>
              <a:off x="4067906" y="2230244"/>
              <a:ext cx="2486722" cy="2308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3" name="Группа 42"/>
          <p:cNvGrpSpPr/>
          <p:nvPr/>
        </p:nvGrpSpPr>
        <p:grpSpPr>
          <a:xfrm rot="10800000" flipV="1">
            <a:off x="779513" y="2238866"/>
            <a:ext cx="3431741" cy="936052"/>
            <a:chOff x="1616927" y="1048216"/>
            <a:chExt cx="4975303" cy="2308302"/>
          </a:xfrm>
        </p:grpSpPr>
        <p:pic>
          <p:nvPicPr>
            <p:cNvPr id="44" name="Picture 2"/>
            <p:cNvPicPr>
              <a:picLocks noChangeAspect="1" noChangeArrowheads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5953" t="11879" r="26779" b="22946"/>
            <a:stretch/>
          </p:blipFill>
          <p:spPr bwMode="auto">
            <a:xfrm>
              <a:off x="1616927" y="1048216"/>
              <a:ext cx="2486722" cy="2308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5" name="Picture 2"/>
            <p:cNvPicPr>
              <a:picLocks noChangeAspect="1" noChangeArrowheads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5953" t="11879" r="26779" b="22946"/>
            <a:stretch/>
          </p:blipFill>
          <p:spPr bwMode="auto">
            <a:xfrm>
              <a:off x="4105508" y="1048216"/>
              <a:ext cx="2486722" cy="2308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6" name="TextBox 45"/>
              <p:cNvSpPr txBox="1"/>
              <p:nvPr/>
            </p:nvSpPr>
            <p:spPr>
              <a:xfrm>
                <a:off x="771201" y="3470577"/>
                <a:ext cx="351378" cy="3329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𝐸</m:t>
                      </m:r>
                    </m:oMath>
                  </m:oMathPara>
                </a14:m>
                <a:endParaRPr lang="ru-RU" sz="1600" baseline="-25000" dirty="0"/>
              </a:p>
            </p:txBody>
          </p:sp>
        </mc:Choice>
        <mc:Fallback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201" y="3470577"/>
                <a:ext cx="351378" cy="332912"/>
              </a:xfrm>
              <a:prstGeom prst="rect">
                <a:avLst/>
              </a:prstGeom>
              <a:blipFill rotWithShape="1">
                <a:blip r:embed="rId19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7" name="TextBox 46"/>
              <p:cNvSpPr txBox="1"/>
              <p:nvPr/>
            </p:nvSpPr>
            <p:spPr>
              <a:xfrm>
                <a:off x="4300518" y="4457153"/>
                <a:ext cx="31790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0518" y="4457153"/>
                <a:ext cx="317908" cy="338554"/>
              </a:xfrm>
              <a:prstGeom prst="rect">
                <a:avLst/>
              </a:prstGeom>
              <a:blipFill rotWithShape="1">
                <a:blip r:embed="rId20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16861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5679E-6 L -0.00122 0.3237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16173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2.46914E-7 L -0.00156 0.63858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319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573690" y="2571750"/>
            <a:ext cx="417502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Колебания, амплитуда которых со временем уменьшается, </a:t>
            </a:r>
            <a:r>
              <a:rPr lang="ru-RU" sz="2400" dirty="0" smtClean="0"/>
              <a:t>называются </a:t>
            </a:r>
            <a:r>
              <a:rPr lang="ru-RU" sz="2400" dirty="0">
                <a:solidFill>
                  <a:srgbClr val="C00000"/>
                </a:solidFill>
              </a:rPr>
              <a:t>затухающими колебаниями</a:t>
            </a:r>
            <a:r>
              <a:rPr lang="ru-RU" sz="2400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3690" y="411510"/>
            <a:ext cx="4180091" cy="21602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8599" y="371723"/>
            <a:ext cx="2217537" cy="4392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95607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71996" y="0"/>
            <a:ext cx="4572004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572000" y="411510"/>
            <a:ext cx="41767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C</a:t>
            </a:r>
            <a:r>
              <a:rPr lang="ru-RU" sz="3200" dirty="0" err="1" smtClean="0"/>
              <a:t>вободные</a:t>
            </a:r>
            <a:r>
              <a:rPr lang="ru-RU" sz="3200" dirty="0" smtClean="0"/>
              <a:t> </a:t>
            </a:r>
            <a:r>
              <a:rPr lang="ru-RU" sz="3200" dirty="0"/>
              <a:t>колебания </a:t>
            </a:r>
            <a:r>
              <a:rPr lang="ru-RU" sz="3200" u="sng" dirty="0"/>
              <a:t>всегда затухают</a:t>
            </a:r>
            <a:r>
              <a:rPr lang="ru-RU" sz="3200" dirty="0"/>
              <a:t> за то или иное время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288" y="1308412"/>
            <a:ext cx="3960440" cy="2464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854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1996" y="0"/>
            <a:ext cx="4572004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572000" y="346690"/>
            <a:ext cx="4176713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Колебания, происходящие под действием внешней периодической силы, называются </a:t>
            </a:r>
            <a:r>
              <a:rPr lang="ru-RU" sz="2800" dirty="0">
                <a:solidFill>
                  <a:srgbClr val="C00000"/>
                </a:solidFill>
              </a:rPr>
              <a:t>вынужденными </a:t>
            </a:r>
            <a:r>
              <a:rPr lang="ru-RU" sz="2800" dirty="0" smtClean="0">
                <a:solidFill>
                  <a:srgbClr val="C00000"/>
                </a:solidFill>
              </a:rPr>
              <a:t>колебаниями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287" y="506382"/>
            <a:ext cx="4176711" cy="4176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96489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95288" y="339725"/>
            <a:ext cx="83534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</a:rPr>
              <a:t>Основное отличие вынужденных колебаний от свободных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76723" y="987574"/>
            <a:ext cx="16700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Свободные</a:t>
            </a: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79603" y="987574"/>
            <a:ext cx="20845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Вынужденные</a:t>
            </a:r>
            <a:endParaRPr lang="ru-RU" sz="2400" dirty="0">
              <a:solidFill>
                <a:schemeClr val="tx2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449239"/>
            <a:ext cx="3973298" cy="321982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79603" y="1594819"/>
            <a:ext cx="1673528" cy="3314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14693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31436" y="134254"/>
            <a:ext cx="70694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Основные </a:t>
            </a:r>
            <a:r>
              <a:rPr lang="ru-RU" sz="2400" dirty="0">
                <a:solidFill>
                  <a:srgbClr val="C00000"/>
                </a:solidFill>
              </a:rPr>
              <a:t>характеристики вынужденных колебаний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82083" y="601335"/>
            <a:ext cx="835342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1. Внешнее </a:t>
            </a:r>
            <a:r>
              <a:rPr lang="ru-RU" sz="2000" dirty="0"/>
              <a:t>воздействие навязывает системе свой закон </a:t>
            </a:r>
            <a:r>
              <a:rPr lang="ru-RU" sz="2000" dirty="0" smtClean="0"/>
              <a:t>колебаний.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5288" y="2247730"/>
            <a:ext cx="83534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tx2"/>
                </a:solidFill>
              </a:rPr>
              <a:t>2. Частота </a:t>
            </a:r>
            <a:r>
              <a:rPr lang="ru-RU" sz="2000" dirty="0">
                <a:solidFill>
                  <a:schemeClr val="tx2"/>
                </a:solidFill>
              </a:rPr>
              <a:t>вынужденных колебаний равна частоте изменения вынуж­дающей </a:t>
            </a:r>
            <a:r>
              <a:rPr lang="ru-RU" sz="2000" dirty="0" smtClean="0">
                <a:solidFill>
                  <a:schemeClr val="tx2"/>
                </a:solidFill>
              </a:rPr>
              <a:t>силы</a:t>
            </a:r>
            <a:r>
              <a:rPr lang="ru-RU" sz="2000" dirty="0">
                <a:solidFill>
                  <a:schemeClr val="tx2"/>
                </a:solidFill>
              </a:rPr>
              <a:t>.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TextBox 7"/>
              <p:cNvSpPr txBox="1"/>
              <p:nvPr/>
            </p:nvSpPr>
            <p:spPr>
              <a:xfrm>
                <a:off x="906192" y="1434707"/>
                <a:ext cx="290413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𝐹</m:t>
                      </m:r>
                      <m:r>
                        <a:rPr lang="en-US" sz="2000" b="0" i="1" baseline="-25000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𝑚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𝜔</m:t>
                      </m:r>
                      <m:r>
                        <a:rPr lang="en-US" sz="2000" b="0" i="1" baseline="30000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2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𝐴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ru-RU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192" y="1434707"/>
                <a:ext cx="2904137" cy="400110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Стрелка вправо 8"/>
          <p:cNvSpPr/>
          <p:nvPr/>
        </p:nvSpPr>
        <p:spPr>
          <a:xfrm>
            <a:off x="4205356" y="1373839"/>
            <a:ext cx="720080" cy="521847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0" name="Группа 29"/>
          <p:cNvGrpSpPr/>
          <p:nvPr/>
        </p:nvGrpSpPr>
        <p:grpSpPr>
          <a:xfrm>
            <a:off x="5255139" y="922642"/>
            <a:ext cx="3354888" cy="1325088"/>
            <a:chOff x="5012608" y="1204533"/>
            <a:chExt cx="3354888" cy="1325088"/>
          </a:xfrm>
        </p:grpSpPr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8049588" y="1945632"/>
                  <a:ext cx="317908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i="1" smtClean="0">
                            <a:latin typeface="Cambria Math"/>
                          </a:rPr>
                          <m:t>𝑡</m:t>
                        </m:r>
                      </m:oMath>
                    </m:oMathPara>
                  </a14:m>
                  <a:endParaRPr lang="ru-RU" sz="1600" dirty="0"/>
                </a:p>
              </p:txBody>
            </p:sp>
          </mc:Choice>
          <mc:Fallback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49588" y="1945632"/>
                  <a:ext cx="317908" cy="338554"/>
                </a:xfrm>
                <a:prstGeom prst="rect">
                  <a:avLst/>
                </a:prstGeom>
                <a:blipFill rotWithShape="1">
                  <a:blip r:embed="rId3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5076056" y="1888141"/>
                  <a:ext cx="34496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/>
                          </a:rPr>
                          <m:t>0</m:t>
                        </m:r>
                      </m:oMath>
                    </m:oMathPara>
                  </a14:m>
                  <a:endParaRPr lang="ru-RU" sz="1600" dirty="0"/>
                </a:p>
              </p:txBody>
            </p:sp>
          </mc:Choice>
          <mc:Fallback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76056" y="1888141"/>
                  <a:ext cx="344966" cy="338554"/>
                </a:xfrm>
                <a:prstGeom prst="rect">
                  <a:avLst/>
                </a:prstGeom>
                <a:blipFill rotWithShape="1">
                  <a:blip r:embed="rId4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8" name="Группа 27"/>
            <p:cNvGrpSpPr/>
            <p:nvPr/>
          </p:nvGrpSpPr>
          <p:grpSpPr>
            <a:xfrm>
              <a:off x="5148061" y="1322354"/>
              <a:ext cx="3074301" cy="1207267"/>
              <a:chOff x="4954083" y="1491631"/>
              <a:chExt cx="3074301" cy="1207267"/>
            </a:xfrm>
          </p:grpSpPr>
          <p:pic>
            <p:nvPicPr>
              <p:cNvPr id="11" name="Picture 2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24389" t="27423" r="8408" b="9721"/>
              <a:stretch/>
            </p:blipFill>
            <p:spPr bwMode="auto">
              <a:xfrm>
                <a:off x="5148061" y="1543087"/>
                <a:ext cx="2707549" cy="10286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21" name="Группа 20"/>
              <p:cNvGrpSpPr/>
              <p:nvPr/>
            </p:nvGrpSpPr>
            <p:grpSpPr>
              <a:xfrm>
                <a:off x="4954083" y="1491631"/>
                <a:ext cx="3074301" cy="1207267"/>
                <a:chOff x="3873966" y="1584190"/>
                <a:chExt cx="3074301" cy="1207267"/>
              </a:xfrm>
            </p:grpSpPr>
            <p:cxnSp>
              <p:nvCxnSpPr>
                <p:cNvPr id="18" name="Прямая со стрелкой 17"/>
                <p:cNvCxnSpPr/>
                <p:nvPr/>
              </p:nvCxnSpPr>
              <p:spPr>
                <a:xfrm flipV="1">
                  <a:off x="4067944" y="1584190"/>
                  <a:ext cx="0" cy="1207267"/>
                </a:xfrm>
                <a:prstGeom prst="straightConnector1">
                  <a:avLst/>
                </a:prstGeom>
                <a:ln w="12700">
                  <a:tailEnd type="arrow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Прямая со стрелкой 19"/>
                <p:cNvCxnSpPr/>
                <p:nvPr/>
              </p:nvCxnSpPr>
              <p:spPr>
                <a:xfrm>
                  <a:off x="3873966" y="2207467"/>
                  <a:ext cx="3074301" cy="1"/>
                </a:xfrm>
                <a:prstGeom prst="straightConnector1">
                  <a:avLst/>
                </a:prstGeom>
                <a:ln w="12700">
                  <a:tailEnd type="arrow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9" name="TextBox 28"/>
                <p:cNvSpPr txBox="1"/>
                <p:nvPr/>
              </p:nvSpPr>
              <p:spPr>
                <a:xfrm>
                  <a:off x="5012608" y="1204533"/>
                  <a:ext cx="346377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/>
                          </a:rPr>
                          <m:t>𝑥</m:t>
                        </m:r>
                      </m:oMath>
                    </m:oMathPara>
                  </a14:m>
                  <a:endParaRPr lang="ru-RU" sz="1600" dirty="0"/>
                </a:p>
              </p:txBody>
            </p:sp>
          </mc:Choice>
          <mc:Fallback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12608" y="1204533"/>
                  <a:ext cx="346377" cy="338554"/>
                </a:xfrm>
                <a:prstGeom prst="rect">
                  <a:avLst/>
                </a:prstGeom>
                <a:blipFill rotWithShape="1">
                  <a:blip r:embed="rId6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1" name="Прямоугольник 30"/>
          <p:cNvSpPr/>
          <p:nvPr/>
        </p:nvSpPr>
        <p:spPr>
          <a:xfrm>
            <a:off x="382855" y="2898673"/>
            <a:ext cx="83666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3. Между </a:t>
            </a:r>
            <a:r>
              <a:rPr lang="ru-RU" sz="2000" dirty="0"/>
              <a:t>вынужденными колебаниями и колебаниями внешней силы существует разность </a:t>
            </a:r>
            <a:r>
              <a:rPr lang="ru-RU" sz="2000" dirty="0" smtClean="0"/>
              <a:t>фаз.</a:t>
            </a:r>
            <a:endParaRPr lang="ru-RU" sz="2000" dirty="0"/>
          </a:p>
        </p:txBody>
      </p:sp>
      <p:grpSp>
        <p:nvGrpSpPr>
          <p:cNvPr id="34" name="Группа 33"/>
          <p:cNvGrpSpPr/>
          <p:nvPr/>
        </p:nvGrpSpPr>
        <p:grpSpPr>
          <a:xfrm>
            <a:off x="2657184" y="3612737"/>
            <a:ext cx="3816423" cy="1378043"/>
            <a:chOff x="3278625" y="3651870"/>
            <a:chExt cx="3312368" cy="1378043"/>
          </a:xfrm>
        </p:grpSpPr>
        <p:pic>
          <p:nvPicPr>
            <p:cNvPr id="32" name="Рисунок 31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48885" b="35592"/>
            <a:stretch/>
          </p:blipFill>
          <p:spPr>
            <a:xfrm>
              <a:off x="3278625" y="3651870"/>
              <a:ext cx="3312368" cy="1378043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33" name="TextBox 32"/>
                <p:cNvSpPr txBox="1"/>
                <p:nvPr/>
              </p:nvSpPr>
              <p:spPr>
                <a:xfrm>
                  <a:off x="4694671" y="4650860"/>
                  <a:ext cx="35041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ru-RU" sz="1400" i="1" smtClean="0">
                            <a:latin typeface="Cambria Math"/>
                            <a:ea typeface="Cambria Math"/>
                          </a:rPr>
                          <m:t>𝜑</m:t>
                        </m:r>
                      </m:oMath>
                    </m:oMathPara>
                  </a14:m>
                  <a:endParaRPr lang="ru-RU" sz="1400" dirty="0"/>
                </a:p>
              </p:txBody>
            </p:sp>
          </mc:Choice>
          <mc:Fallback>
            <p:sp>
              <p:nvSpPr>
                <p:cNvPr id="33" name="Text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94671" y="4650860"/>
                  <a:ext cx="350417" cy="307777"/>
                </a:xfrm>
                <a:prstGeom prst="rect">
                  <a:avLst/>
                </a:prstGeom>
                <a:blipFill rotWithShape="1">
                  <a:blip r:embed="rId8" cstate="print"/>
                  <a:stretch>
                    <a:fillRect b="-2000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xmlns="" val="1890098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 animBg="1"/>
      <p:bldP spid="9" grpId="0" animBg="1"/>
      <p:bldP spid="3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92dd62e8f64f99ad638b78508fed738ca2d094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561</TotalTime>
  <Words>137</Words>
  <Application>Microsoft Office PowerPoint</Application>
  <PresentationFormat>Экран (16:9)</PresentationFormat>
  <Paragraphs>60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SPecialiST RePack &amp; SanBuild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User</cp:lastModifiedBy>
  <cp:revision>52</cp:revision>
  <dcterms:created xsi:type="dcterms:W3CDTF">2013-11-19T03:59:35Z</dcterms:created>
  <dcterms:modified xsi:type="dcterms:W3CDTF">2016-09-26T15:10:34Z</dcterms:modified>
</cp:coreProperties>
</file>